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&#65279;<?xml version="1.0" encoding="utf-8"?><Relationships xmlns="http://schemas.openxmlformats.org/package/2006/relationships"><Relationship Type="http://schemas.openxmlformats.org/package/2006/relationships/metadata/core-properties" Target="docProps/core.xml" Id="rId3" /><Relationship Type="http://schemas.openxmlformats.org/package/2006/relationships/metadata/thumbnail" Target="docProps/thumbnail.jpeg" Id="rId2" /><Relationship Type="http://schemas.openxmlformats.org/officeDocument/2006/relationships/officeDocument" Target="ppt/presentation.xml" Id="rId1" /><Relationship Type="http://schemas.openxmlformats.org/officeDocument/2006/relationships/extended-properties" Target="docProps/app.xml" Id="rId4" /><Relationship Type="http://schemas.openxmlformats.org/officeDocument/2006/relationships/custom-properties" Target="/docProps/custom.xml" Id="Rbca203ad76f644b9" 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84" r:id="rId3"/>
    <p:sldId id="285" r:id="rId4"/>
    <p:sldId id="263" r:id="rId5"/>
    <p:sldId id="275" r:id="rId6"/>
    <p:sldId id="276" r:id="rId7"/>
    <p:sldId id="316" r:id="rId8"/>
    <p:sldId id="292" r:id="rId9"/>
    <p:sldId id="293" r:id="rId10"/>
    <p:sldId id="294" r:id="rId11"/>
    <p:sldId id="300" r:id="rId12"/>
    <p:sldId id="295" r:id="rId13"/>
    <p:sldId id="301" r:id="rId14"/>
    <p:sldId id="302" r:id="rId15"/>
    <p:sldId id="296" r:id="rId16"/>
    <p:sldId id="297" r:id="rId17"/>
    <p:sldId id="298" r:id="rId18"/>
    <p:sldId id="299" r:id="rId19"/>
    <p:sldId id="304" r:id="rId20"/>
    <p:sldId id="303" r:id="rId21"/>
    <p:sldId id="305" r:id="rId22"/>
    <p:sldId id="306" r:id="rId23"/>
    <p:sldId id="307" r:id="rId24"/>
    <p:sldId id="308" r:id="rId25"/>
    <p:sldId id="309" r:id="rId26"/>
    <p:sldId id="313" r:id="rId27"/>
    <p:sldId id="314" r:id="rId28"/>
    <p:sldId id="318" r:id="rId29"/>
    <p:sldId id="317" r:id="rId30"/>
    <p:sldId id="273" r:id="rId31"/>
  </p:sldIdLst>
  <p:sldSz cx="9144000" cy="6858000" type="screen4x3"/>
  <p:notesSz cx="6797675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50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129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N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6AFFE8-7196-4914-805E-5A101C923077}" type="datetimeFigureOut">
              <a:rPr lang="en-NZ" smtClean="0"/>
              <a:t>9/04/2014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3D9E42-628C-4C5F-88F2-5C884ADC90C3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2506539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6AFFE8-7196-4914-805E-5A101C923077}" type="datetimeFigureOut">
              <a:rPr lang="en-NZ" smtClean="0"/>
              <a:t>9/04/2014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3D9E42-628C-4C5F-88F2-5C884ADC90C3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0207535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6AFFE8-7196-4914-805E-5A101C923077}" type="datetimeFigureOut">
              <a:rPr lang="en-NZ" smtClean="0"/>
              <a:t>9/04/2014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3D9E42-628C-4C5F-88F2-5C884ADC90C3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2191280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6AFFE8-7196-4914-805E-5A101C923077}" type="datetimeFigureOut">
              <a:rPr lang="en-NZ" smtClean="0"/>
              <a:t>9/04/2014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3D9E42-628C-4C5F-88F2-5C884ADC90C3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2899410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6AFFE8-7196-4914-805E-5A101C923077}" type="datetimeFigureOut">
              <a:rPr lang="en-NZ" smtClean="0"/>
              <a:t>9/04/2014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3D9E42-628C-4C5F-88F2-5C884ADC90C3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9871327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6AFFE8-7196-4914-805E-5A101C923077}" type="datetimeFigureOut">
              <a:rPr lang="en-NZ" smtClean="0"/>
              <a:t>9/04/2014</a:t>
            </a:fld>
            <a:endParaRPr lang="en-N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3D9E42-628C-4C5F-88F2-5C884ADC90C3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3044519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6AFFE8-7196-4914-805E-5A101C923077}" type="datetimeFigureOut">
              <a:rPr lang="en-NZ" smtClean="0"/>
              <a:t>9/04/2014</a:t>
            </a:fld>
            <a:endParaRPr lang="en-N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3D9E42-628C-4C5F-88F2-5C884ADC90C3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4765762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6AFFE8-7196-4914-805E-5A101C923077}" type="datetimeFigureOut">
              <a:rPr lang="en-NZ" smtClean="0"/>
              <a:t>9/04/2014</a:t>
            </a:fld>
            <a:endParaRPr lang="en-N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3D9E42-628C-4C5F-88F2-5C884ADC90C3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8535781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6AFFE8-7196-4914-805E-5A101C923077}" type="datetimeFigureOut">
              <a:rPr lang="en-NZ" smtClean="0"/>
              <a:t>9/04/2014</a:t>
            </a:fld>
            <a:endParaRPr lang="en-N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3D9E42-628C-4C5F-88F2-5C884ADC90C3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7749434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6AFFE8-7196-4914-805E-5A101C923077}" type="datetimeFigureOut">
              <a:rPr lang="en-NZ" smtClean="0"/>
              <a:t>9/04/2014</a:t>
            </a:fld>
            <a:endParaRPr lang="en-N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3D9E42-628C-4C5F-88F2-5C884ADC90C3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9852709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NZ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6AFFE8-7196-4914-805E-5A101C923077}" type="datetimeFigureOut">
              <a:rPr lang="en-NZ" smtClean="0"/>
              <a:t>9/04/2014</a:t>
            </a:fld>
            <a:endParaRPr lang="en-N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3D9E42-628C-4C5F-88F2-5C884ADC90C3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4960434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6AFFE8-7196-4914-805E-5A101C923077}" type="datetimeFigureOut">
              <a:rPr lang="en-NZ" smtClean="0"/>
              <a:t>9/04/2014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3D9E42-628C-4C5F-88F2-5C884ADC90C3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2205126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hyperlink" Target="mailto:francispauwels@growrotorua.com" TargetMode="Externa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31640" y="2780928"/>
            <a:ext cx="6400800" cy="3096344"/>
          </a:xfrm>
        </p:spPr>
        <p:txBody>
          <a:bodyPr>
            <a:normAutofit lnSpcReduction="10000"/>
          </a:bodyPr>
          <a:lstStyle/>
          <a:p>
            <a:r>
              <a:rPr lang="en-NZ" sz="4800" b="1" dirty="0" smtClean="0"/>
              <a:t>Presentation to</a:t>
            </a:r>
          </a:p>
          <a:p>
            <a:r>
              <a:rPr lang="en-NZ" sz="4800" b="1" dirty="0" smtClean="0"/>
              <a:t>Stag </a:t>
            </a:r>
          </a:p>
          <a:p>
            <a:endParaRPr lang="en-NZ" sz="4000" b="1" dirty="0" smtClean="0"/>
          </a:p>
          <a:p>
            <a:r>
              <a:rPr lang="en-NZ" sz="4000" b="1" dirty="0" smtClean="0"/>
              <a:t>10 April 2014</a:t>
            </a:r>
            <a:endParaRPr lang="en-NZ" sz="4000" b="1" dirty="0"/>
          </a:p>
        </p:txBody>
      </p:sp>
      <p:pic>
        <p:nvPicPr>
          <p:cNvPr id="4" name="Picture 3" descr="\\cabfile\profiles\fpauw\Application Data\Microsoft\Grow landscape 4c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692696"/>
            <a:ext cx="4752528" cy="139229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0353695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NZ" dirty="0"/>
          </a:p>
        </p:txBody>
      </p:sp>
      <p:pic>
        <p:nvPicPr>
          <p:cNvPr id="4" name="Picture 3" descr="\\cabfile\profiles\fpauw\Application Data\Microsoft\Grow landscape 4c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260648"/>
            <a:ext cx="4464496" cy="1152128"/>
          </a:xfrm>
          <a:prstGeom prst="rect">
            <a:avLst/>
          </a:prstGeom>
          <a:noFill/>
          <a:ln>
            <a:noFill/>
          </a:ln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463346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N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NZ" u="sng" dirty="0" err="1" smtClean="0"/>
              <a:t>Manuka</a:t>
            </a:r>
            <a:endParaRPr lang="en-NZ" u="sng" dirty="0" smtClean="0"/>
          </a:p>
          <a:p>
            <a:pPr lvl="1"/>
            <a:r>
              <a:rPr lang="en-US" dirty="0" smtClean="0"/>
              <a:t>Return to landowners dependent on:</a:t>
            </a:r>
          </a:p>
          <a:p>
            <a:pPr lvl="2"/>
            <a:r>
              <a:rPr lang="en-US" dirty="0" smtClean="0"/>
              <a:t>Yield per hive (kg)</a:t>
            </a:r>
          </a:p>
          <a:p>
            <a:pPr lvl="2"/>
            <a:r>
              <a:rPr lang="en-US" dirty="0" smtClean="0"/>
              <a:t>Hives per hectare</a:t>
            </a:r>
          </a:p>
          <a:p>
            <a:pPr lvl="2"/>
            <a:r>
              <a:rPr lang="en-US" dirty="0" smtClean="0"/>
              <a:t>Quality =&gt; Price</a:t>
            </a:r>
          </a:p>
          <a:p>
            <a:pPr marL="914400" lvl="2" indent="0">
              <a:buNone/>
            </a:pPr>
            <a:endParaRPr lang="en-NZ" dirty="0" smtClean="0"/>
          </a:p>
          <a:p>
            <a:pPr lvl="1"/>
            <a:r>
              <a:rPr lang="en-NZ" dirty="0" smtClean="0"/>
              <a:t>Range from $230 to $1500 / ha</a:t>
            </a:r>
          </a:p>
          <a:p>
            <a:pPr lvl="1"/>
            <a:r>
              <a:rPr lang="en-NZ" dirty="0" smtClean="0"/>
              <a:t>Need to establish demonstration sites in the District</a:t>
            </a:r>
          </a:p>
          <a:p>
            <a:endParaRPr lang="en-NZ" dirty="0"/>
          </a:p>
        </p:txBody>
      </p:sp>
      <p:pic>
        <p:nvPicPr>
          <p:cNvPr id="4" name="Picture 3" descr="\\cabfile\profiles\fpauw\Application Data\Microsoft\Grow landscape 4c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260648"/>
            <a:ext cx="4464496" cy="115212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461819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1037"/>
            <a:ext cx="8229600" cy="1143000"/>
          </a:xfrm>
        </p:spPr>
        <p:txBody>
          <a:bodyPr/>
          <a:lstStyle/>
          <a:p>
            <a:endParaRPr lang="en-NZ" dirty="0"/>
          </a:p>
        </p:txBody>
      </p:sp>
      <p:pic>
        <p:nvPicPr>
          <p:cNvPr id="4" name="Picture 3" descr="\\cabfile\profiles\fpauw\Application Data\Microsoft\Grow landscape 4c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260648"/>
            <a:ext cx="4464496" cy="1152128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Rectangle 7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NZ"/>
          </a:p>
        </p:txBody>
      </p:sp>
      <p:pic>
        <p:nvPicPr>
          <p:cNvPr id="6150" name="Picture 6" descr="Trialling manuka plantations are, from left, Francis Pauwels (Grow Rotorua), John Burke (Comvita), Judy Pudney (landowner) Hugh Riddiford (eLandnz Ltd) and Mark Smith (Grow Rotorua). Photo/Ben Frase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368" y="1628800"/>
            <a:ext cx="6480720" cy="32403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9"/>
          <p:cNvSpPr/>
          <p:nvPr/>
        </p:nvSpPr>
        <p:spPr>
          <a:xfrm>
            <a:off x="7050143" y="2140812"/>
            <a:ext cx="1698321" cy="1938992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NZ" sz="1200" dirty="0"/>
              <a:t>Trialling </a:t>
            </a:r>
            <a:r>
              <a:rPr lang="en-NZ" sz="1200" dirty="0" err="1"/>
              <a:t>manuka</a:t>
            </a:r>
            <a:r>
              <a:rPr lang="en-NZ" sz="1200" dirty="0"/>
              <a:t> plantations are, from left, Francis Pauwels (Grow Rotorua), John Burke (</a:t>
            </a:r>
            <a:r>
              <a:rPr lang="en-NZ" sz="1200" dirty="0" err="1"/>
              <a:t>Comvita</a:t>
            </a:r>
            <a:r>
              <a:rPr lang="en-NZ" sz="1200" dirty="0"/>
              <a:t>), Judy </a:t>
            </a:r>
            <a:r>
              <a:rPr lang="en-NZ" sz="1200" dirty="0" err="1"/>
              <a:t>Pudney</a:t>
            </a:r>
            <a:r>
              <a:rPr lang="en-NZ" sz="1200" dirty="0"/>
              <a:t> (landowner) Hugh Riddiford (</a:t>
            </a:r>
            <a:r>
              <a:rPr lang="en-NZ" sz="1200" dirty="0" err="1"/>
              <a:t>eLandnz</a:t>
            </a:r>
            <a:r>
              <a:rPr lang="en-NZ" sz="1200" dirty="0"/>
              <a:t> Ltd) and Mark Smith (Grow Rotorua). Photo/Ben Fraser</a:t>
            </a:r>
          </a:p>
        </p:txBody>
      </p:sp>
      <p:sp>
        <p:nvSpPr>
          <p:cNvPr id="11" name="Rectangle 10"/>
          <p:cNvSpPr/>
          <p:nvPr/>
        </p:nvSpPr>
        <p:spPr>
          <a:xfrm>
            <a:off x="480368" y="5085184"/>
            <a:ext cx="8268096" cy="1461939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NZ" sz="1600" dirty="0"/>
              <a:t>A </a:t>
            </a:r>
            <a:r>
              <a:rPr lang="en-NZ" sz="1600" dirty="0" smtClean="0"/>
              <a:t>ground-breaking </a:t>
            </a:r>
            <a:r>
              <a:rPr lang="en-NZ" sz="1600" dirty="0"/>
              <a:t>trial could give landowners in the Lake Rotorua catchment a new and profitable way to meet proposed nutrient limits</a:t>
            </a:r>
            <a:r>
              <a:rPr lang="en-NZ" sz="1600" dirty="0" smtClean="0"/>
              <a:t>.</a:t>
            </a:r>
          </a:p>
          <a:p>
            <a:endParaRPr lang="en-NZ" sz="900" dirty="0"/>
          </a:p>
          <a:p>
            <a:r>
              <a:rPr lang="en-NZ" sz="1600" dirty="0"/>
              <a:t>Grow Rotorua has helped broker a deal between Rotorua farmers Mark and Judy </a:t>
            </a:r>
            <a:r>
              <a:rPr lang="en-NZ" sz="1600" dirty="0" err="1"/>
              <a:t>Pudney</a:t>
            </a:r>
            <a:r>
              <a:rPr lang="en-NZ" sz="1600" dirty="0"/>
              <a:t> and global natural health products company </a:t>
            </a:r>
            <a:r>
              <a:rPr lang="en-NZ" sz="1600" dirty="0" err="1"/>
              <a:t>Comvita</a:t>
            </a:r>
            <a:r>
              <a:rPr lang="en-NZ" sz="1600" dirty="0"/>
              <a:t> for them to be part of a nationwide trial for </a:t>
            </a:r>
            <a:r>
              <a:rPr lang="en-NZ" sz="1600" dirty="0" err="1"/>
              <a:t>manuka</a:t>
            </a:r>
            <a:r>
              <a:rPr lang="en-NZ" sz="1600" dirty="0"/>
              <a:t> plantations.</a:t>
            </a:r>
          </a:p>
        </p:txBody>
      </p:sp>
    </p:spTree>
    <p:extLst>
      <p:ext uri="{BB962C8B-B14F-4D97-AF65-F5344CB8AC3E}">
        <p14:creationId xmlns:p14="http://schemas.microsoft.com/office/powerpoint/2010/main" val="9340548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N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NZ" u="sng" dirty="0" smtClean="0"/>
              <a:t>Closed-loop Dairy</a:t>
            </a:r>
          </a:p>
          <a:p>
            <a:pPr lvl="1"/>
            <a:r>
              <a:rPr lang="en-US" dirty="0" smtClean="0"/>
              <a:t>Economics look compelling:</a:t>
            </a:r>
          </a:p>
          <a:p>
            <a:pPr lvl="2"/>
            <a:r>
              <a:rPr lang="en-US" dirty="0" smtClean="0"/>
              <a:t>Milk solids /cow typically 450 </a:t>
            </a:r>
            <a:r>
              <a:rPr lang="en-US" dirty="0" err="1" smtClean="0"/>
              <a:t>kgs</a:t>
            </a:r>
            <a:r>
              <a:rPr lang="en-US" dirty="0" smtClean="0"/>
              <a:t>/annum</a:t>
            </a:r>
          </a:p>
          <a:p>
            <a:pPr lvl="2"/>
            <a:r>
              <a:rPr lang="en-US" dirty="0" smtClean="0"/>
              <a:t>Closed-loop dairy from 650 min to &gt;</a:t>
            </a:r>
            <a:r>
              <a:rPr lang="en-US" dirty="0"/>
              <a:t>1000 </a:t>
            </a:r>
            <a:r>
              <a:rPr lang="en-US" dirty="0" err="1"/>
              <a:t>kgs</a:t>
            </a:r>
            <a:r>
              <a:rPr lang="en-US" dirty="0"/>
              <a:t>/annum</a:t>
            </a:r>
          </a:p>
          <a:p>
            <a:pPr lvl="1"/>
            <a:r>
              <a:rPr lang="en-NZ" dirty="0" smtClean="0"/>
              <a:t>But…</a:t>
            </a:r>
          </a:p>
          <a:p>
            <a:pPr lvl="2"/>
            <a:r>
              <a:rPr lang="en-NZ" dirty="0" smtClean="0"/>
              <a:t>Cut and carry operation</a:t>
            </a:r>
          </a:p>
          <a:p>
            <a:pPr lvl="3"/>
            <a:r>
              <a:rPr lang="en-US" dirty="0" smtClean="0"/>
              <a:t>Dry matter production on farm - critical</a:t>
            </a:r>
            <a:endParaRPr lang="en-NZ" dirty="0" smtClean="0"/>
          </a:p>
          <a:p>
            <a:pPr lvl="2"/>
            <a:r>
              <a:rPr lang="en-US" dirty="0" smtClean="0"/>
              <a:t>Requires further capital</a:t>
            </a:r>
            <a:endParaRPr lang="en-NZ" dirty="0" smtClean="0"/>
          </a:p>
          <a:p>
            <a:pPr lvl="1"/>
            <a:r>
              <a:rPr lang="en-NZ" dirty="0" smtClean="0"/>
              <a:t>Need to establish a demonstration site in the District</a:t>
            </a:r>
          </a:p>
          <a:p>
            <a:endParaRPr lang="en-NZ" dirty="0"/>
          </a:p>
        </p:txBody>
      </p:sp>
      <p:pic>
        <p:nvPicPr>
          <p:cNvPr id="4" name="Picture 3" descr="\\cabfile\profiles\fpauw\Application Data\Microsoft\Grow landscape 4c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260648"/>
            <a:ext cx="4464496" cy="115212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9383104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N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709120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NZ" u="sng" dirty="0" smtClean="0"/>
              <a:t>Other Ag/</a:t>
            </a:r>
            <a:r>
              <a:rPr lang="en-NZ" u="sng" dirty="0" err="1" smtClean="0"/>
              <a:t>Hort</a:t>
            </a:r>
            <a:endParaRPr lang="en-NZ" u="sng" dirty="0" smtClean="0"/>
          </a:p>
          <a:p>
            <a:pPr lvl="1"/>
            <a:r>
              <a:rPr lang="en-US" dirty="0" smtClean="0"/>
              <a:t>Twenty-one potential crops and land use options were reviewed based on soil, climate etc.</a:t>
            </a:r>
          </a:p>
          <a:p>
            <a:pPr lvl="1"/>
            <a:r>
              <a:rPr lang="en-US" dirty="0" smtClean="0"/>
              <a:t>Very cursory analysis</a:t>
            </a:r>
          </a:p>
          <a:p>
            <a:pPr lvl="1"/>
            <a:r>
              <a:rPr lang="en-NZ" dirty="0" smtClean="0"/>
              <a:t>Those warranting further investigation:</a:t>
            </a:r>
          </a:p>
          <a:p>
            <a:pPr lvl="2"/>
            <a:r>
              <a:rPr lang="en-US" dirty="0" smtClean="0"/>
              <a:t>Kiwifruit – intensive closed system</a:t>
            </a:r>
          </a:p>
          <a:p>
            <a:pPr lvl="2"/>
            <a:r>
              <a:rPr lang="en-US" dirty="0" smtClean="0"/>
              <a:t>Blueberries</a:t>
            </a:r>
          </a:p>
          <a:p>
            <a:pPr lvl="2"/>
            <a:r>
              <a:rPr lang="en-US" dirty="0" smtClean="0"/>
              <a:t>Hops</a:t>
            </a:r>
          </a:p>
          <a:p>
            <a:pPr lvl="2"/>
            <a:r>
              <a:rPr lang="en-US" dirty="0" smtClean="0"/>
              <a:t>Ginseng (</a:t>
            </a:r>
            <a:r>
              <a:rPr lang="en-US" dirty="0" err="1" smtClean="0"/>
              <a:t>understorey</a:t>
            </a:r>
            <a:r>
              <a:rPr lang="en-US" dirty="0" smtClean="0"/>
              <a:t> crop)</a:t>
            </a:r>
          </a:p>
          <a:p>
            <a:pPr lvl="2"/>
            <a:r>
              <a:rPr lang="en-US" dirty="0" smtClean="0"/>
              <a:t>Dairy goats</a:t>
            </a:r>
          </a:p>
          <a:p>
            <a:pPr lvl="2"/>
            <a:r>
              <a:rPr lang="en-US" dirty="0" smtClean="0"/>
              <a:t>Milking sheep</a:t>
            </a:r>
            <a:endParaRPr lang="en-NZ" dirty="0" smtClean="0"/>
          </a:p>
          <a:p>
            <a:endParaRPr lang="en-NZ" dirty="0"/>
          </a:p>
        </p:txBody>
      </p:sp>
      <p:pic>
        <p:nvPicPr>
          <p:cNvPr id="4" name="Picture 3" descr="\\cabfile\profiles\fpauw\Application Data\Microsoft\Grow landscape 4c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260648"/>
            <a:ext cx="4464496" cy="115212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6204815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N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25144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dirty="0"/>
          </a:p>
          <a:p>
            <a:endParaRPr lang="en-US" sz="1800" dirty="0" smtClean="0"/>
          </a:p>
          <a:p>
            <a:r>
              <a:rPr lang="en-US" dirty="0" smtClean="0"/>
              <a:t>Grow Rotorua looking at funding options for business case development </a:t>
            </a:r>
          </a:p>
          <a:p>
            <a:r>
              <a:rPr lang="en-US" dirty="0" smtClean="0"/>
              <a:t>MPI may have case studies of alternate ag/</a:t>
            </a:r>
            <a:r>
              <a:rPr lang="en-US" dirty="0" err="1" smtClean="0"/>
              <a:t>hort</a:t>
            </a:r>
            <a:r>
              <a:rPr lang="en-US" dirty="0" smtClean="0"/>
              <a:t> options worth investigating</a:t>
            </a:r>
          </a:p>
          <a:p>
            <a:r>
              <a:rPr lang="en-US" dirty="0" smtClean="0"/>
              <a:t>NZTE may be required to assist in finding overseas market partners if no local supply chain partner e.g. </a:t>
            </a:r>
            <a:r>
              <a:rPr lang="en-US" dirty="0" err="1" smtClean="0"/>
              <a:t>Comvita</a:t>
            </a:r>
            <a:r>
              <a:rPr lang="en-US" dirty="0" smtClean="0"/>
              <a:t> for </a:t>
            </a:r>
            <a:r>
              <a:rPr lang="en-US" dirty="0" err="1" smtClean="0"/>
              <a:t>Manuka</a:t>
            </a:r>
            <a:endParaRPr lang="en-US" dirty="0" smtClean="0"/>
          </a:p>
          <a:p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</p:txBody>
      </p:sp>
      <p:pic>
        <p:nvPicPr>
          <p:cNvPr id="4" name="Picture 3" descr="\\cabfile\profiles\fpauw\Application Data\Microsoft\Grow landscape 4c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260648"/>
            <a:ext cx="4464496" cy="1152128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extBox 4"/>
          <p:cNvSpPr txBox="1"/>
          <p:nvPr/>
        </p:nvSpPr>
        <p:spPr>
          <a:xfrm>
            <a:off x="467544" y="1568986"/>
            <a:ext cx="8208912" cy="584775"/>
          </a:xfrm>
          <a:prstGeom prst="rect">
            <a:avLst/>
          </a:prstGeom>
          <a:noFill/>
          <a:ln w="254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/>
              <a:t>Next Steps</a:t>
            </a:r>
          </a:p>
        </p:txBody>
      </p:sp>
    </p:spTree>
    <p:extLst>
      <p:ext uri="{BB962C8B-B14F-4D97-AF65-F5344CB8AC3E}">
        <p14:creationId xmlns:p14="http://schemas.microsoft.com/office/powerpoint/2010/main" val="15654455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NZ" dirty="0"/>
          </a:p>
        </p:txBody>
      </p:sp>
      <p:pic>
        <p:nvPicPr>
          <p:cNvPr id="4" name="Picture 3" descr="\\cabfile\profiles\fpauw\Application Data\Microsoft\Grow landscape 4c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260648"/>
            <a:ext cx="4464496" cy="1152128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extBox 4"/>
          <p:cNvSpPr txBox="1"/>
          <p:nvPr/>
        </p:nvSpPr>
        <p:spPr>
          <a:xfrm>
            <a:off x="395536" y="2276872"/>
            <a:ext cx="8352928" cy="3170099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254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US" sz="4000" dirty="0" smtClean="0"/>
          </a:p>
          <a:p>
            <a:pPr algn="ctr"/>
            <a:r>
              <a:rPr lang="en-US" sz="4000" dirty="0" smtClean="0"/>
              <a:t>Projects of Interest:</a:t>
            </a:r>
          </a:p>
          <a:p>
            <a:pPr algn="ctr"/>
            <a:endParaRPr lang="en-US" sz="4000" dirty="0"/>
          </a:p>
          <a:p>
            <a:pPr algn="ctr"/>
            <a:r>
              <a:rPr lang="en-US" sz="4000" b="1" dirty="0" smtClean="0"/>
              <a:t>Geothermal Direct Heat</a:t>
            </a:r>
          </a:p>
          <a:p>
            <a:pPr algn="ctr"/>
            <a:endParaRPr lang="en-NZ" sz="4000" dirty="0"/>
          </a:p>
        </p:txBody>
      </p:sp>
    </p:spTree>
    <p:extLst>
      <p:ext uri="{BB962C8B-B14F-4D97-AF65-F5344CB8AC3E}">
        <p14:creationId xmlns:p14="http://schemas.microsoft.com/office/powerpoint/2010/main" val="20582050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N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97152"/>
          </a:xfrm>
        </p:spPr>
        <p:txBody>
          <a:bodyPr>
            <a:noAutofit/>
          </a:bodyPr>
          <a:lstStyle/>
          <a:p>
            <a:r>
              <a:rPr lang="en-US" sz="3000" dirty="0" smtClean="0"/>
              <a:t>Recently held very successful Geothermal Direct Heat Workshop in Rotorua (120 </a:t>
            </a:r>
            <a:r>
              <a:rPr lang="en-US" sz="3000" dirty="0" err="1" smtClean="0"/>
              <a:t>pax</a:t>
            </a:r>
            <a:r>
              <a:rPr lang="en-US" sz="3000" dirty="0" smtClean="0"/>
              <a:t>, 60% iwi)</a:t>
            </a:r>
          </a:p>
          <a:p>
            <a:r>
              <a:rPr lang="en-US" sz="3000" dirty="0" err="1" smtClean="0"/>
              <a:t>BoC</a:t>
            </a:r>
            <a:r>
              <a:rPr lang="en-US" sz="3000" dirty="0" smtClean="0"/>
              <a:t> sponsored along with MBIE and EECA</a:t>
            </a:r>
          </a:p>
          <a:p>
            <a:pPr lvl="1"/>
            <a:r>
              <a:rPr lang="en-US" sz="2600" dirty="0" smtClean="0"/>
              <a:t>Presentations on </a:t>
            </a:r>
            <a:r>
              <a:rPr lang="en-US" sz="2600" dirty="0" err="1" smtClean="0"/>
              <a:t>BoC</a:t>
            </a:r>
            <a:r>
              <a:rPr lang="en-US" sz="2600" dirty="0" smtClean="0"/>
              <a:t> website</a:t>
            </a:r>
          </a:p>
          <a:p>
            <a:r>
              <a:rPr lang="en-US" sz="3000" dirty="0" smtClean="0"/>
              <a:t>Electricity demand predicted flat for 5 - 10 years</a:t>
            </a:r>
          </a:p>
          <a:p>
            <a:pPr lvl="1"/>
            <a:r>
              <a:rPr lang="en-US" sz="2600" dirty="0" smtClean="0"/>
              <a:t>No geothermal power stations in medium term</a:t>
            </a:r>
          </a:p>
          <a:p>
            <a:r>
              <a:rPr lang="en-US" sz="3000" dirty="0" smtClean="0"/>
              <a:t>Strong interest by landowners in lower T, shallower resources</a:t>
            </a:r>
          </a:p>
          <a:p>
            <a:r>
              <a:rPr lang="en-US" sz="3000" dirty="0" smtClean="0"/>
              <a:t>Need to develop business cases for land owners, users and investors</a:t>
            </a:r>
          </a:p>
        </p:txBody>
      </p:sp>
      <p:pic>
        <p:nvPicPr>
          <p:cNvPr id="4" name="Picture 3" descr="\\cabfile\profiles\fpauw\Application Data\Microsoft\Grow landscape 4c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260648"/>
            <a:ext cx="4464496" cy="115212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6469446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NZ" dirty="0"/>
          </a:p>
        </p:txBody>
      </p:sp>
      <p:pic>
        <p:nvPicPr>
          <p:cNvPr id="4" name="Picture 3" descr="\\cabfile\profiles\fpauw\Application Data\Microsoft\Grow landscape 4c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260648"/>
            <a:ext cx="4464496" cy="1152128"/>
          </a:xfrm>
          <a:prstGeom prst="rect">
            <a:avLst/>
          </a:prstGeom>
          <a:noFill/>
          <a:ln>
            <a:noFill/>
          </a:ln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14438" y="-644525"/>
            <a:ext cx="11572876" cy="815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469446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NZ" dirty="0"/>
          </a:p>
        </p:txBody>
      </p:sp>
      <p:pic>
        <p:nvPicPr>
          <p:cNvPr id="4" name="Picture 3" descr="\\cabfile\profiles\fpauw\Application Data\Microsoft\Grow landscape 4c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260648"/>
            <a:ext cx="4464496" cy="1152128"/>
          </a:xfrm>
          <a:prstGeom prst="rect">
            <a:avLst/>
          </a:prstGeom>
          <a:noFill/>
          <a:ln>
            <a:noFill/>
          </a:ln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632"/>
            <a:ext cx="9252520" cy="68809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724476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N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53136"/>
          </a:xfrm>
        </p:spPr>
        <p:txBody>
          <a:bodyPr>
            <a:normAutofit/>
          </a:bodyPr>
          <a:lstStyle/>
          <a:p>
            <a:r>
              <a:rPr lang="en-NZ" dirty="0" smtClean="0"/>
              <a:t>Background to Grow Rotorua, CCO model</a:t>
            </a:r>
          </a:p>
          <a:p>
            <a:r>
              <a:rPr lang="en-NZ" dirty="0" smtClean="0"/>
              <a:t>Projects of Interest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sz="2600" dirty="0" smtClean="0"/>
              <a:t>Land Use Change Options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2600" dirty="0" smtClean="0"/>
              <a:t> Geothermal Direct Heat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2600" dirty="0" smtClean="0"/>
              <a:t> Activated Carbon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2600" dirty="0" smtClean="0"/>
              <a:t> Freshwater </a:t>
            </a:r>
            <a:r>
              <a:rPr lang="en-US" sz="2600" dirty="0" err="1" smtClean="0"/>
              <a:t>CoE</a:t>
            </a:r>
            <a:endParaRPr lang="en-US" sz="2600" dirty="0" smtClean="0"/>
          </a:p>
          <a:p>
            <a:pPr marL="914400" lvl="1" indent="-457200">
              <a:buFont typeface="+mj-lt"/>
              <a:buAutoNum type="arabicPeriod"/>
            </a:pPr>
            <a:r>
              <a:rPr lang="en-US" sz="2600" dirty="0" err="1" smtClean="0"/>
              <a:t>Tuhono</a:t>
            </a:r>
            <a:r>
              <a:rPr lang="en-US" sz="2600" dirty="0" smtClean="0"/>
              <a:t> </a:t>
            </a:r>
            <a:r>
              <a:rPr lang="en-US" sz="2600" dirty="0" err="1" smtClean="0"/>
              <a:t>Matauranga</a:t>
            </a:r>
            <a:endParaRPr lang="en-US" sz="2600" dirty="0" smtClean="0"/>
          </a:p>
          <a:p>
            <a:r>
              <a:rPr lang="en-NZ" dirty="0" smtClean="0"/>
              <a:t>Discussion</a:t>
            </a:r>
          </a:p>
          <a:p>
            <a:pPr marL="0" indent="0">
              <a:buNone/>
            </a:pPr>
            <a:endParaRPr lang="en-NZ" dirty="0"/>
          </a:p>
        </p:txBody>
      </p:sp>
      <p:pic>
        <p:nvPicPr>
          <p:cNvPr id="4" name="Picture 3" descr="\\cabfile\profiles\fpauw\Application Data\Microsoft\Grow landscape 4c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260648"/>
            <a:ext cx="4464496" cy="115212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3084062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N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1600200"/>
            <a:ext cx="8424936" cy="4925144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dirty="0"/>
          </a:p>
          <a:p>
            <a:endParaRPr lang="en-US" sz="1800" dirty="0" smtClean="0"/>
          </a:p>
          <a:p>
            <a:r>
              <a:rPr lang="en-US" dirty="0" smtClean="0"/>
              <a:t>Grow Rotorua looking at funding options for business case development with MBIE / EECA</a:t>
            </a:r>
          </a:p>
          <a:p>
            <a:r>
              <a:rPr lang="en-US" dirty="0" smtClean="0"/>
              <a:t>MPI may have case studies for </a:t>
            </a:r>
            <a:r>
              <a:rPr lang="en-US" dirty="0" err="1" smtClean="0"/>
              <a:t>hort</a:t>
            </a:r>
            <a:r>
              <a:rPr lang="en-US" dirty="0" smtClean="0"/>
              <a:t>/floriculture options under glasshouse worth investigating</a:t>
            </a:r>
          </a:p>
          <a:p>
            <a:r>
              <a:rPr lang="en-US" dirty="0" smtClean="0"/>
              <a:t>NZTE may be required to assist in finding overseas market partners if no local supply chain partner e.g. </a:t>
            </a:r>
            <a:r>
              <a:rPr lang="en-US" dirty="0" err="1" smtClean="0"/>
              <a:t>Comvita</a:t>
            </a:r>
            <a:r>
              <a:rPr lang="en-US" dirty="0" smtClean="0"/>
              <a:t> for </a:t>
            </a:r>
            <a:r>
              <a:rPr lang="en-US" dirty="0" err="1" smtClean="0"/>
              <a:t>Manuka</a:t>
            </a:r>
            <a:endParaRPr lang="en-US" dirty="0" smtClean="0"/>
          </a:p>
          <a:p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</p:txBody>
      </p:sp>
      <p:pic>
        <p:nvPicPr>
          <p:cNvPr id="4" name="Picture 3" descr="\\cabfile\profiles\fpauw\Application Data\Microsoft\Grow landscape 4c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260648"/>
            <a:ext cx="4464496" cy="1152128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extBox 4"/>
          <p:cNvSpPr txBox="1"/>
          <p:nvPr/>
        </p:nvSpPr>
        <p:spPr>
          <a:xfrm>
            <a:off x="467544" y="1568986"/>
            <a:ext cx="8208912" cy="584775"/>
          </a:xfrm>
          <a:prstGeom prst="rect">
            <a:avLst/>
          </a:prstGeom>
          <a:noFill/>
          <a:ln w="254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/>
              <a:t>Next Steps</a:t>
            </a:r>
          </a:p>
        </p:txBody>
      </p:sp>
    </p:spTree>
    <p:extLst>
      <p:ext uri="{BB962C8B-B14F-4D97-AF65-F5344CB8AC3E}">
        <p14:creationId xmlns:p14="http://schemas.microsoft.com/office/powerpoint/2010/main" val="30486987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NZ" dirty="0"/>
          </a:p>
        </p:txBody>
      </p:sp>
      <p:pic>
        <p:nvPicPr>
          <p:cNvPr id="4" name="Picture 3" descr="\\cabfile\profiles\fpauw\Application Data\Microsoft\Grow landscape 4c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260648"/>
            <a:ext cx="4464496" cy="1152128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extBox 4"/>
          <p:cNvSpPr txBox="1"/>
          <p:nvPr/>
        </p:nvSpPr>
        <p:spPr>
          <a:xfrm>
            <a:off x="395536" y="2276872"/>
            <a:ext cx="8352928" cy="3170099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254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US" sz="4000" dirty="0" smtClean="0"/>
          </a:p>
          <a:p>
            <a:pPr algn="ctr"/>
            <a:r>
              <a:rPr lang="en-US" sz="4000" dirty="0" smtClean="0"/>
              <a:t>Projects of Interest:</a:t>
            </a:r>
          </a:p>
          <a:p>
            <a:pPr algn="ctr"/>
            <a:endParaRPr lang="en-US" sz="4000" dirty="0"/>
          </a:p>
          <a:p>
            <a:pPr algn="ctr"/>
            <a:r>
              <a:rPr lang="en-US" sz="4000" b="1" dirty="0" smtClean="0"/>
              <a:t>Activated Carbon</a:t>
            </a:r>
          </a:p>
          <a:p>
            <a:pPr algn="ctr"/>
            <a:endParaRPr lang="en-NZ" sz="4000" dirty="0"/>
          </a:p>
        </p:txBody>
      </p:sp>
    </p:spTree>
    <p:extLst>
      <p:ext uri="{BB962C8B-B14F-4D97-AF65-F5344CB8AC3E}">
        <p14:creationId xmlns:p14="http://schemas.microsoft.com/office/powerpoint/2010/main" val="269203808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N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1600200"/>
            <a:ext cx="8496944" cy="4997152"/>
          </a:xfrm>
        </p:spPr>
        <p:txBody>
          <a:bodyPr>
            <a:noAutofit/>
          </a:bodyPr>
          <a:lstStyle/>
          <a:p>
            <a:r>
              <a:rPr lang="en-US" sz="3000" dirty="0" smtClean="0"/>
              <a:t>Eco Technology has developed a low-cost process to produce activated carbon from woody material</a:t>
            </a:r>
          </a:p>
          <a:p>
            <a:r>
              <a:rPr lang="en-US" sz="3000" dirty="0" smtClean="0"/>
              <a:t>RACE JV investment group established to carry out due diligence (DD) on the business opportunity</a:t>
            </a:r>
          </a:p>
          <a:p>
            <a:pPr lvl="1"/>
            <a:r>
              <a:rPr lang="en-US" sz="2600" dirty="0" smtClean="0"/>
              <a:t>Includes three local iwi groups</a:t>
            </a:r>
          </a:p>
          <a:p>
            <a:pPr lvl="1"/>
            <a:r>
              <a:rPr lang="en-US" sz="2600" dirty="0" smtClean="0"/>
              <a:t>Grow Rotorua managing the DD process</a:t>
            </a:r>
          </a:p>
          <a:p>
            <a:r>
              <a:rPr lang="en-US" sz="3000" dirty="0" smtClean="0"/>
              <a:t>Sample testing in the US has supported the claims that product surface area is exceptionally high for this type of technology</a:t>
            </a:r>
          </a:p>
          <a:p>
            <a:r>
              <a:rPr lang="en-US" sz="3000" dirty="0" smtClean="0"/>
              <a:t>Economics now being validated</a:t>
            </a:r>
          </a:p>
        </p:txBody>
      </p:sp>
      <p:pic>
        <p:nvPicPr>
          <p:cNvPr id="4" name="Picture 3" descr="\\cabfile\profiles\fpauw\Application Data\Microsoft\Grow landscape 4c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260648"/>
            <a:ext cx="4464496" cy="115212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26443109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NZ" dirty="0"/>
          </a:p>
        </p:txBody>
      </p:sp>
      <p:pic>
        <p:nvPicPr>
          <p:cNvPr id="4" name="Picture 3" descr="\\cabfile\profiles\fpauw\Application Data\Microsoft\Grow landscape 4c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260648"/>
            <a:ext cx="4464496" cy="1152128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5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2" y="0"/>
            <a:ext cx="9141048" cy="5805264"/>
          </a:xfrm>
          <a:prstGeom prst="rect">
            <a:avLst/>
          </a:prstGeom>
          <a:solidFill>
            <a:srgbClr val="FFFFFF"/>
          </a:solidFill>
          <a:ln>
            <a:noFill/>
          </a:ln>
        </p:spPr>
      </p:pic>
      <p:sp>
        <p:nvSpPr>
          <p:cNvPr id="7" name="TextBox 6"/>
          <p:cNvSpPr txBox="1"/>
          <p:nvPr/>
        </p:nvSpPr>
        <p:spPr>
          <a:xfrm>
            <a:off x="2952" y="6165303"/>
            <a:ext cx="91410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/>
              <a:t>Electron Microscope picture of pore structure seen in Activated Carbon</a:t>
            </a:r>
            <a:endParaRPr lang="en-NZ" sz="2400" b="1" dirty="0"/>
          </a:p>
        </p:txBody>
      </p:sp>
    </p:spTree>
    <p:extLst>
      <p:ext uri="{BB962C8B-B14F-4D97-AF65-F5344CB8AC3E}">
        <p14:creationId xmlns:p14="http://schemas.microsoft.com/office/powerpoint/2010/main" val="74072041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N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1600200"/>
            <a:ext cx="8424936" cy="4925144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dirty="0"/>
          </a:p>
          <a:p>
            <a:endParaRPr lang="en-US" sz="1800" dirty="0" smtClean="0"/>
          </a:p>
          <a:p>
            <a:r>
              <a:rPr lang="en-US" dirty="0" smtClean="0"/>
              <a:t>Opportunity to use AC as a soil remediation agent to “lock up” N and P discharges</a:t>
            </a:r>
          </a:p>
          <a:p>
            <a:r>
              <a:rPr lang="en-US" dirty="0" smtClean="0"/>
              <a:t>MPI has been approached by Eco Technology to further investigate this opportunity </a:t>
            </a:r>
            <a:endParaRPr lang="en-US" sz="2800" dirty="0" smtClean="0"/>
          </a:p>
          <a:p>
            <a:r>
              <a:rPr lang="en-US" dirty="0" smtClean="0"/>
              <a:t>NZTE may be required to assist in finding overseas market partners and potential investors for a manufacturing plant in Rotorua</a:t>
            </a:r>
          </a:p>
          <a:p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</p:txBody>
      </p:sp>
      <p:pic>
        <p:nvPicPr>
          <p:cNvPr id="4" name="Picture 3" descr="\\cabfile\profiles\fpauw\Application Data\Microsoft\Grow landscape 4c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260648"/>
            <a:ext cx="4464496" cy="1152128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extBox 4"/>
          <p:cNvSpPr txBox="1"/>
          <p:nvPr/>
        </p:nvSpPr>
        <p:spPr>
          <a:xfrm>
            <a:off x="467544" y="1568986"/>
            <a:ext cx="8208912" cy="584775"/>
          </a:xfrm>
          <a:prstGeom prst="rect">
            <a:avLst/>
          </a:prstGeom>
          <a:noFill/>
          <a:ln w="254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/>
              <a:t>Next Steps</a:t>
            </a:r>
          </a:p>
        </p:txBody>
      </p:sp>
    </p:spTree>
    <p:extLst>
      <p:ext uri="{BB962C8B-B14F-4D97-AF65-F5344CB8AC3E}">
        <p14:creationId xmlns:p14="http://schemas.microsoft.com/office/powerpoint/2010/main" val="270486243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NZ" dirty="0"/>
          </a:p>
        </p:txBody>
      </p:sp>
      <p:pic>
        <p:nvPicPr>
          <p:cNvPr id="4" name="Picture 3" descr="\\cabfile\profiles\fpauw\Application Data\Microsoft\Grow landscape 4c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260648"/>
            <a:ext cx="4464496" cy="1152128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extBox 4"/>
          <p:cNvSpPr txBox="1"/>
          <p:nvPr/>
        </p:nvSpPr>
        <p:spPr>
          <a:xfrm>
            <a:off x="395536" y="2276872"/>
            <a:ext cx="8352928" cy="3170099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254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US" sz="4000" dirty="0" smtClean="0"/>
          </a:p>
          <a:p>
            <a:pPr algn="ctr"/>
            <a:r>
              <a:rPr lang="en-US" sz="4000" dirty="0" smtClean="0"/>
              <a:t>Projects of Interest:</a:t>
            </a:r>
          </a:p>
          <a:p>
            <a:pPr algn="ctr"/>
            <a:endParaRPr lang="en-US" sz="4000" dirty="0"/>
          </a:p>
          <a:p>
            <a:pPr algn="ctr"/>
            <a:r>
              <a:rPr lang="en-US" sz="4000" b="1" dirty="0" smtClean="0"/>
              <a:t>Freshwater CoE</a:t>
            </a:r>
          </a:p>
          <a:p>
            <a:pPr algn="ctr"/>
            <a:endParaRPr lang="en-NZ" sz="4000" dirty="0"/>
          </a:p>
        </p:txBody>
      </p:sp>
    </p:spTree>
    <p:extLst>
      <p:ext uri="{BB962C8B-B14F-4D97-AF65-F5344CB8AC3E}">
        <p14:creationId xmlns:p14="http://schemas.microsoft.com/office/powerpoint/2010/main" val="360327443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N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1600200"/>
            <a:ext cx="8496944" cy="4997152"/>
          </a:xfrm>
        </p:spPr>
        <p:txBody>
          <a:bodyPr>
            <a:noAutofit/>
          </a:bodyPr>
          <a:lstStyle/>
          <a:p>
            <a:r>
              <a:rPr lang="en-US" sz="3000" dirty="0" smtClean="0"/>
              <a:t>Leverage learnings from 10+ years of work on lakes restoration in Rotorua District ($235m total)</a:t>
            </a:r>
          </a:p>
          <a:p>
            <a:r>
              <a:rPr lang="en-US" sz="3000" dirty="0" smtClean="0"/>
              <a:t>Multiple parties involved:</a:t>
            </a:r>
          </a:p>
          <a:p>
            <a:pPr lvl="1"/>
            <a:r>
              <a:rPr lang="en-US" sz="2600" dirty="0" smtClean="0"/>
              <a:t>Grow Rotorua</a:t>
            </a:r>
          </a:p>
          <a:p>
            <a:pPr lvl="1"/>
            <a:r>
              <a:rPr lang="en-US" sz="2600" dirty="0" smtClean="0"/>
              <a:t>RDC</a:t>
            </a:r>
          </a:p>
          <a:p>
            <a:pPr lvl="1"/>
            <a:r>
              <a:rPr lang="en-US" sz="2600" dirty="0" smtClean="0"/>
              <a:t>University of Waikato</a:t>
            </a:r>
          </a:p>
          <a:p>
            <a:pPr lvl="1"/>
            <a:r>
              <a:rPr lang="en-US" sz="2600" dirty="0" err="1" smtClean="0"/>
              <a:t>Waiariki</a:t>
            </a:r>
            <a:r>
              <a:rPr lang="en-US" sz="2600" dirty="0" smtClean="0"/>
              <a:t> Institute of Technology</a:t>
            </a:r>
          </a:p>
          <a:p>
            <a:pPr lvl="1"/>
            <a:r>
              <a:rPr lang="en-US" sz="2600" dirty="0" smtClean="0"/>
              <a:t>Te </a:t>
            </a:r>
            <a:r>
              <a:rPr lang="en-US" sz="2600" dirty="0" err="1" smtClean="0"/>
              <a:t>Arawa</a:t>
            </a:r>
            <a:r>
              <a:rPr lang="en-US" sz="2600" dirty="0" smtClean="0"/>
              <a:t> Lakes Trust</a:t>
            </a:r>
          </a:p>
          <a:p>
            <a:pPr lvl="1"/>
            <a:r>
              <a:rPr lang="en-US" sz="2600" dirty="0" smtClean="0"/>
              <a:t>Bay of Plenty Regional Council</a:t>
            </a:r>
          </a:p>
          <a:p>
            <a:pPr lvl="1"/>
            <a:r>
              <a:rPr lang="en-US" sz="2600" dirty="0" smtClean="0"/>
              <a:t>Scion</a:t>
            </a:r>
          </a:p>
        </p:txBody>
      </p:sp>
      <p:pic>
        <p:nvPicPr>
          <p:cNvPr id="4" name="Picture 3" descr="\\cabfile\profiles\fpauw\Application Data\Microsoft\Grow landscape 4c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260648"/>
            <a:ext cx="4464496" cy="115212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0149867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N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1600200"/>
            <a:ext cx="8496944" cy="4565104"/>
          </a:xfrm>
        </p:spPr>
        <p:txBody>
          <a:bodyPr>
            <a:noAutofit/>
          </a:bodyPr>
          <a:lstStyle/>
          <a:p>
            <a:r>
              <a:rPr lang="en-NZ" dirty="0"/>
              <a:t>Envisage 3 business units / models</a:t>
            </a:r>
          </a:p>
          <a:p>
            <a:pPr lvl="1"/>
            <a:r>
              <a:rPr lang="en-NZ" dirty="0"/>
              <a:t>Research, post graduate, education </a:t>
            </a:r>
            <a:endParaRPr lang="en-NZ" dirty="0" smtClean="0"/>
          </a:p>
          <a:p>
            <a:pPr lvl="1"/>
            <a:r>
              <a:rPr lang="en-NZ" dirty="0" smtClean="0"/>
              <a:t>Technical</a:t>
            </a:r>
            <a:r>
              <a:rPr lang="en-NZ" dirty="0"/>
              <a:t>, engineering development (</a:t>
            </a:r>
            <a:r>
              <a:rPr lang="en-NZ" dirty="0" err="1"/>
              <a:t>BoPRC</a:t>
            </a:r>
            <a:r>
              <a:rPr lang="en-NZ" dirty="0"/>
              <a:t>, RDC)</a:t>
            </a:r>
          </a:p>
          <a:p>
            <a:pPr lvl="1"/>
            <a:r>
              <a:rPr lang="en-NZ" dirty="0"/>
              <a:t>IP and Consultancy commercialisation </a:t>
            </a:r>
            <a:endParaRPr lang="en-NZ" dirty="0" smtClean="0"/>
          </a:p>
          <a:p>
            <a:r>
              <a:rPr lang="en-NZ" dirty="0" smtClean="0"/>
              <a:t>Options </a:t>
            </a:r>
            <a:r>
              <a:rPr lang="en-NZ" dirty="0"/>
              <a:t>for ownership, investment and governance</a:t>
            </a:r>
          </a:p>
          <a:p>
            <a:r>
              <a:rPr lang="en-NZ" dirty="0"/>
              <a:t>Opportunity to leverage location (Lakefront, CBD, Scion, </a:t>
            </a:r>
            <a:r>
              <a:rPr lang="en-NZ" dirty="0" err="1"/>
              <a:t>Waiariki</a:t>
            </a:r>
            <a:r>
              <a:rPr lang="en-NZ" dirty="0"/>
              <a:t> ?)</a:t>
            </a:r>
          </a:p>
          <a:p>
            <a:endParaRPr lang="en-US" sz="3000" dirty="0" smtClean="0"/>
          </a:p>
        </p:txBody>
      </p:sp>
      <p:pic>
        <p:nvPicPr>
          <p:cNvPr id="4" name="Picture 3" descr="\\cabfile\profiles\fpauw\Application Data\Microsoft\Grow landscape 4c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260648"/>
            <a:ext cx="4464496" cy="115212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0149867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NZ" dirty="0"/>
          </a:p>
        </p:txBody>
      </p:sp>
      <p:pic>
        <p:nvPicPr>
          <p:cNvPr id="4" name="Picture 3" descr="\\cabfile\profiles\fpauw\Application Data\Microsoft\Grow landscape 4c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260648"/>
            <a:ext cx="4464496" cy="1152128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extBox 4"/>
          <p:cNvSpPr txBox="1"/>
          <p:nvPr/>
        </p:nvSpPr>
        <p:spPr>
          <a:xfrm>
            <a:off x="395536" y="2276872"/>
            <a:ext cx="8352928" cy="3170099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254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US" sz="4000" dirty="0" smtClean="0"/>
          </a:p>
          <a:p>
            <a:pPr algn="ctr"/>
            <a:r>
              <a:rPr lang="en-US" sz="4000" dirty="0" smtClean="0"/>
              <a:t>Projects of Interest:</a:t>
            </a:r>
          </a:p>
          <a:p>
            <a:pPr algn="ctr"/>
            <a:endParaRPr lang="en-US" sz="4000" dirty="0"/>
          </a:p>
          <a:p>
            <a:pPr algn="ctr"/>
            <a:r>
              <a:rPr lang="en-US" sz="4000" b="1" dirty="0" err="1" smtClean="0"/>
              <a:t>Tuhono</a:t>
            </a:r>
            <a:r>
              <a:rPr lang="en-US" sz="4000" b="1" dirty="0" smtClean="0"/>
              <a:t> </a:t>
            </a:r>
            <a:r>
              <a:rPr lang="en-US" sz="4000" b="1" dirty="0" err="1" smtClean="0"/>
              <a:t>Matauranga</a:t>
            </a:r>
            <a:endParaRPr lang="en-US" sz="4000" b="1" dirty="0" smtClean="0"/>
          </a:p>
          <a:p>
            <a:pPr algn="ctr"/>
            <a:endParaRPr lang="en-NZ" sz="4000" dirty="0"/>
          </a:p>
        </p:txBody>
      </p:sp>
    </p:spTree>
    <p:extLst>
      <p:ext uri="{BB962C8B-B14F-4D97-AF65-F5344CB8AC3E}">
        <p14:creationId xmlns:p14="http://schemas.microsoft.com/office/powerpoint/2010/main" val="68801708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N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NZ" b="1" dirty="0" err="1" smtClean="0"/>
              <a:t>Tuhono</a:t>
            </a:r>
            <a:r>
              <a:rPr lang="en-NZ" b="1" dirty="0" smtClean="0"/>
              <a:t> Matauranga (Joining the dots)</a:t>
            </a:r>
          </a:p>
          <a:p>
            <a:r>
              <a:rPr lang="en-NZ" dirty="0" smtClean="0"/>
              <a:t>Several agencies working in the same space with the same objectives:</a:t>
            </a:r>
          </a:p>
          <a:p>
            <a:pPr lvl="1"/>
            <a:r>
              <a:rPr lang="en-NZ" dirty="0" smtClean="0"/>
              <a:t>Sustainable, viable alternative land uses</a:t>
            </a:r>
          </a:p>
          <a:p>
            <a:pPr lvl="1"/>
            <a:r>
              <a:rPr lang="en-NZ" dirty="0" smtClean="0"/>
              <a:t>Nutrient reduction</a:t>
            </a:r>
          </a:p>
          <a:p>
            <a:pPr lvl="1"/>
            <a:r>
              <a:rPr lang="en-NZ" dirty="0" smtClean="0"/>
              <a:t>Maintain / grow economic contribution</a:t>
            </a:r>
          </a:p>
          <a:p>
            <a:pPr lvl="1"/>
            <a:r>
              <a:rPr lang="en-NZ" dirty="0" smtClean="0"/>
              <a:t>Maintain / grow underlying asset value</a:t>
            </a:r>
          </a:p>
          <a:p>
            <a:pPr lvl="1"/>
            <a:r>
              <a:rPr lang="en-NZ" dirty="0" smtClean="0"/>
              <a:t>Underutilised / underperforming lands</a:t>
            </a:r>
          </a:p>
          <a:p>
            <a:pPr lvl="1"/>
            <a:r>
              <a:rPr lang="en-NZ" dirty="0" smtClean="0"/>
              <a:t>Job creation</a:t>
            </a:r>
          </a:p>
          <a:p>
            <a:r>
              <a:rPr lang="en-NZ" dirty="0" smtClean="0"/>
              <a:t>TAPS, TTP, TPK, GRL, Scion, </a:t>
            </a:r>
            <a:r>
              <a:rPr lang="en-NZ" dirty="0" err="1" smtClean="0"/>
              <a:t>Tarit</a:t>
            </a:r>
            <a:r>
              <a:rPr lang="en-NZ" dirty="0" smtClean="0"/>
              <a:t>, TAGH, Comvita, </a:t>
            </a:r>
            <a:r>
              <a:rPr lang="en-NZ" dirty="0" err="1" smtClean="0"/>
              <a:t>Poutama</a:t>
            </a:r>
            <a:r>
              <a:rPr lang="en-NZ" dirty="0" smtClean="0"/>
              <a:t>, </a:t>
            </a:r>
            <a:r>
              <a:rPr lang="en-NZ" dirty="0" err="1" smtClean="0"/>
              <a:t>TMoTuhoe</a:t>
            </a:r>
            <a:r>
              <a:rPr lang="en-NZ" dirty="0" smtClean="0"/>
              <a:t>, several Trusts.</a:t>
            </a:r>
            <a:endParaRPr lang="en-NZ" dirty="0"/>
          </a:p>
        </p:txBody>
      </p:sp>
      <p:pic>
        <p:nvPicPr>
          <p:cNvPr id="4" name="Picture 3" descr="\\cabfile\profiles\fpauw\Application Data\Microsoft\Grow landscape 4c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260648"/>
            <a:ext cx="4464496" cy="115212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90452985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NZ" dirty="0"/>
          </a:p>
        </p:txBody>
      </p:sp>
      <p:pic>
        <p:nvPicPr>
          <p:cNvPr id="4" name="Picture 3" descr="\\cabfile\profiles\fpauw\Application Data\Microsoft\Grow landscape 4c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260648"/>
            <a:ext cx="4464496" cy="1152128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extBox 4"/>
          <p:cNvSpPr txBox="1"/>
          <p:nvPr/>
        </p:nvSpPr>
        <p:spPr>
          <a:xfrm>
            <a:off x="647564" y="2996952"/>
            <a:ext cx="7848872" cy="1938992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254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US" sz="4000" dirty="0" smtClean="0"/>
          </a:p>
          <a:p>
            <a:pPr algn="ctr"/>
            <a:r>
              <a:rPr lang="en-US" sz="4000" dirty="0" smtClean="0"/>
              <a:t>Background to Grow Rotorua</a:t>
            </a:r>
          </a:p>
          <a:p>
            <a:pPr algn="ctr"/>
            <a:endParaRPr lang="en-NZ" sz="4000" dirty="0"/>
          </a:p>
        </p:txBody>
      </p:sp>
    </p:spTree>
    <p:extLst>
      <p:ext uri="{BB962C8B-B14F-4D97-AF65-F5344CB8AC3E}">
        <p14:creationId xmlns:p14="http://schemas.microsoft.com/office/powerpoint/2010/main" val="37554578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NZ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NZ" dirty="0" smtClean="0"/>
              <a:t>Thank You</a:t>
            </a:r>
          </a:p>
          <a:p>
            <a:r>
              <a:rPr lang="en-NZ" dirty="0" smtClean="0">
                <a:hlinkClick r:id="rId2"/>
              </a:rPr>
              <a:t>francispauwels@growrotorua.com</a:t>
            </a:r>
            <a:endParaRPr lang="en-NZ" dirty="0" smtClean="0"/>
          </a:p>
          <a:p>
            <a:r>
              <a:rPr lang="en-NZ" dirty="0" smtClean="0"/>
              <a:t>027 544 9054</a:t>
            </a:r>
            <a:endParaRPr lang="en-NZ" dirty="0"/>
          </a:p>
        </p:txBody>
      </p:sp>
      <p:pic>
        <p:nvPicPr>
          <p:cNvPr id="4" name="Picture 3" descr="\\cabfile\profiles\fpauw\Application Data\Microsoft\Grow landscape 4c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7879" y="2276872"/>
            <a:ext cx="4464496" cy="115212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3825243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N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NZ" sz="3500" dirty="0" smtClean="0"/>
              <a:t>Funded by RDC</a:t>
            </a:r>
          </a:p>
          <a:p>
            <a:r>
              <a:rPr lang="en-US" sz="3500" dirty="0" smtClean="0"/>
              <a:t>Three year mandate, operational Jan 2013</a:t>
            </a:r>
          </a:p>
          <a:p>
            <a:r>
              <a:rPr lang="en-NZ" sz="3500" dirty="0" smtClean="0"/>
              <a:t>CCO governed by an independent board</a:t>
            </a:r>
          </a:p>
          <a:p>
            <a:r>
              <a:rPr lang="en-NZ" sz="3500" dirty="0" smtClean="0"/>
              <a:t>2 staff, 7 board members (John Green Chair, Jane Nees, Warren Parker, Gina Rangi, Hemi Rolleston, Tony Marks, Michael Barnett)</a:t>
            </a:r>
          </a:p>
          <a:p>
            <a:r>
              <a:rPr lang="en-US" sz="3500" dirty="0" smtClean="0"/>
              <a:t>Support wider Bay of Connections program</a:t>
            </a:r>
            <a:endParaRPr lang="en-NZ" sz="3500" dirty="0" smtClean="0"/>
          </a:p>
          <a:p>
            <a:r>
              <a:rPr lang="en-US" sz="3500" dirty="0" smtClean="0"/>
              <a:t>Four key sectors  </a:t>
            </a:r>
            <a:endParaRPr lang="en-NZ" sz="3500" dirty="0" smtClean="0"/>
          </a:p>
          <a:p>
            <a:pPr lvl="1"/>
            <a:r>
              <a:rPr lang="en-NZ" dirty="0" smtClean="0"/>
              <a:t>Forestry</a:t>
            </a:r>
          </a:p>
          <a:p>
            <a:pPr lvl="1"/>
            <a:r>
              <a:rPr lang="en-NZ" dirty="0" smtClean="0"/>
              <a:t>Tourism</a:t>
            </a:r>
          </a:p>
          <a:p>
            <a:pPr lvl="1"/>
            <a:r>
              <a:rPr lang="en-US" dirty="0" smtClean="0"/>
              <a:t>Geothermal</a:t>
            </a:r>
          </a:p>
          <a:p>
            <a:pPr lvl="1"/>
            <a:r>
              <a:rPr lang="en-US" dirty="0" smtClean="0"/>
              <a:t>Land Use Change</a:t>
            </a:r>
          </a:p>
          <a:p>
            <a:pPr marL="457200" lvl="1" indent="0">
              <a:buNone/>
            </a:pPr>
            <a:endParaRPr lang="en-NZ" dirty="0"/>
          </a:p>
        </p:txBody>
      </p:sp>
      <p:pic>
        <p:nvPicPr>
          <p:cNvPr id="4" name="Picture 3" descr="\\cabfile\profiles\fpauw\Application Data\Microsoft\Grow landscape 4c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260648"/>
            <a:ext cx="4464496" cy="115212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2492612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N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NZ" sz="3500" dirty="0" smtClean="0"/>
              <a:t>Year one to June 2013</a:t>
            </a:r>
          </a:p>
          <a:p>
            <a:pPr lvl="1"/>
            <a:r>
              <a:rPr lang="en-NZ" dirty="0" smtClean="0"/>
              <a:t>Establishment, wide screening</a:t>
            </a:r>
          </a:p>
          <a:p>
            <a:pPr lvl="1"/>
            <a:r>
              <a:rPr lang="en-NZ" dirty="0" smtClean="0"/>
              <a:t>Project focus</a:t>
            </a:r>
          </a:p>
          <a:p>
            <a:r>
              <a:rPr lang="en-NZ" sz="3500" dirty="0" smtClean="0"/>
              <a:t>Year two to June 2014</a:t>
            </a:r>
          </a:p>
          <a:p>
            <a:pPr lvl="1"/>
            <a:r>
              <a:rPr lang="en-NZ" dirty="0" smtClean="0"/>
              <a:t>Delivered investment cases (incl. demonstration sites)</a:t>
            </a:r>
          </a:p>
          <a:p>
            <a:pPr lvl="1"/>
            <a:r>
              <a:rPr lang="en-NZ" dirty="0" smtClean="0"/>
              <a:t>Investment and business attraction</a:t>
            </a:r>
          </a:p>
          <a:p>
            <a:r>
              <a:rPr lang="en-NZ" sz="3500" dirty="0" smtClean="0"/>
              <a:t>Year three to June 2015</a:t>
            </a:r>
          </a:p>
          <a:p>
            <a:pPr lvl="1"/>
            <a:r>
              <a:rPr lang="en-NZ" dirty="0" smtClean="0"/>
              <a:t>Investments facilitated</a:t>
            </a:r>
          </a:p>
          <a:p>
            <a:pPr lvl="1"/>
            <a:r>
              <a:rPr lang="en-NZ" dirty="0" smtClean="0"/>
              <a:t>On-going structures and processes</a:t>
            </a:r>
          </a:p>
          <a:p>
            <a:endParaRPr lang="en-NZ" dirty="0"/>
          </a:p>
        </p:txBody>
      </p:sp>
      <p:pic>
        <p:nvPicPr>
          <p:cNvPr id="4" name="Picture 3" descr="\\cabfile\profiles\fpauw\Application Data\Microsoft\Grow landscape 4c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260648"/>
            <a:ext cx="4464496" cy="115212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9508097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N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91264" cy="4525963"/>
          </a:xfrm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endParaRPr lang="en-NZ" sz="1600" u="sng" dirty="0" smtClean="0"/>
          </a:p>
          <a:p>
            <a:pPr marL="0" indent="0">
              <a:buNone/>
            </a:pPr>
            <a:r>
              <a:rPr lang="en-NZ" sz="4600" u="sng" dirty="0" smtClean="0"/>
              <a:t>Six key deliverables:</a:t>
            </a:r>
          </a:p>
          <a:p>
            <a:pPr marL="0" indent="0">
              <a:buNone/>
            </a:pPr>
            <a:endParaRPr lang="en-NZ" sz="3100" dirty="0" smtClean="0"/>
          </a:p>
          <a:p>
            <a:pPr marL="571500" indent="-514350">
              <a:buFont typeface="+mj-lt"/>
              <a:buAutoNum type="arabicPeriod"/>
            </a:pPr>
            <a:r>
              <a:rPr lang="en-NZ" sz="3700" dirty="0"/>
              <a:t>Develop logically robust investment value propositions</a:t>
            </a:r>
          </a:p>
          <a:p>
            <a:pPr marL="571500" indent="-514350">
              <a:buFont typeface="+mj-lt"/>
              <a:buAutoNum type="arabicPeriod"/>
            </a:pPr>
            <a:r>
              <a:rPr lang="en-NZ" sz="3700" dirty="0" smtClean="0"/>
              <a:t>Communicate </a:t>
            </a:r>
            <a:r>
              <a:rPr lang="en-NZ" sz="3700" dirty="0"/>
              <a:t>and promote new propositions to the investment </a:t>
            </a:r>
            <a:r>
              <a:rPr lang="en-NZ" sz="3700" dirty="0" smtClean="0"/>
              <a:t>community</a:t>
            </a:r>
            <a:endParaRPr lang="en-NZ" sz="3700" dirty="0"/>
          </a:p>
          <a:p>
            <a:pPr marL="571500" indent="-514350">
              <a:buFont typeface="+mj-lt"/>
              <a:buAutoNum type="arabicPeriod"/>
            </a:pPr>
            <a:r>
              <a:rPr lang="en-NZ" sz="3700" dirty="0"/>
              <a:t>Facilitate private sector investment</a:t>
            </a:r>
          </a:p>
          <a:p>
            <a:pPr marL="571500" indent="-514350">
              <a:buFont typeface="+mj-lt"/>
              <a:buAutoNum type="arabicPeriod"/>
            </a:pPr>
            <a:r>
              <a:rPr lang="en-NZ" sz="3700" dirty="0" smtClean="0"/>
              <a:t>Identify </a:t>
            </a:r>
            <a:r>
              <a:rPr lang="en-NZ" sz="3700" dirty="0"/>
              <a:t>and propose solutions for the barriers to creating investment </a:t>
            </a:r>
            <a:r>
              <a:rPr lang="en-NZ" sz="3700" dirty="0" smtClean="0"/>
              <a:t>wealth</a:t>
            </a:r>
            <a:endParaRPr lang="en-NZ" sz="3700" dirty="0"/>
          </a:p>
          <a:p>
            <a:pPr marL="571500" indent="-514350">
              <a:buFont typeface="+mj-lt"/>
              <a:buAutoNum type="arabicPeriod"/>
            </a:pPr>
            <a:r>
              <a:rPr lang="en-NZ" sz="3700" dirty="0"/>
              <a:t>Understand and promote to the local education sector the capability and skills </a:t>
            </a:r>
            <a:r>
              <a:rPr lang="en-NZ" sz="3700" dirty="0" smtClean="0"/>
              <a:t>required</a:t>
            </a:r>
            <a:endParaRPr lang="en-NZ" sz="3700" dirty="0"/>
          </a:p>
          <a:p>
            <a:pPr marL="571500" indent="-514350">
              <a:buFont typeface="+mj-lt"/>
              <a:buAutoNum type="arabicPeriod"/>
            </a:pPr>
            <a:r>
              <a:rPr lang="en-NZ" sz="3700" dirty="0"/>
              <a:t>To identify ways to assist Te </a:t>
            </a:r>
            <a:r>
              <a:rPr lang="en-NZ" sz="3700" dirty="0" err="1"/>
              <a:t>Arawa</a:t>
            </a:r>
            <a:r>
              <a:rPr lang="en-NZ" sz="3700" dirty="0"/>
              <a:t> investment in the region</a:t>
            </a:r>
          </a:p>
          <a:p>
            <a:endParaRPr lang="en-NZ" dirty="0"/>
          </a:p>
        </p:txBody>
      </p:sp>
      <p:pic>
        <p:nvPicPr>
          <p:cNvPr id="4" name="Picture 3" descr="\\cabfile\profiles\fpauw\Application Data\Microsoft\Grow landscape 4c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260648"/>
            <a:ext cx="4464496" cy="115212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86869449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N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507288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NZ" sz="1000" u="sng" dirty="0" smtClean="0"/>
          </a:p>
          <a:p>
            <a:pPr marL="0" indent="0">
              <a:buNone/>
            </a:pPr>
            <a:r>
              <a:rPr lang="en-NZ" u="sng" dirty="0" smtClean="0"/>
              <a:t>Current “Top 10” Projects:</a:t>
            </a:r>
          </a:p>
          <a:p>
            <a:pPr marL="0" indent="0">
              <a:buNone/>
            </a:pPr>
            <a:endParaRPr lang="en-NZ" sz="2000" u="sng" dirty="0" smtClean="0"/>
          </a:p>
          <a:p>
            <a:pPr marL="0" indent="0">
              <a:buNone/>
            </a:pPr>
            <a:r>
              <a:rPr lang="en-US" sz="3100" dirty="0" smtClean="0"/>
              <a:t> </a:t>
            </a:r>
            <a:r>
              <a:rPr lang="en-US" sz="2600" dirty="0" smtClean="0"/>
              <a:t>1. Spa/wellness		</a:t>
            </a:r>
            <a:r>
              <a:rPr lang="en-US" sz="2600" dirty="0"/>
              <a:t> </a:t>
            </a:r>
            <a:r>
              <a:rPr lang="en-US" sz="2600" dirty="0" smtClean="0"/>
              <a:t> 6</a:t>
            </a:r>
            <a:r>
              <a:rPr lang="en-US" sz="2600" dirty="0"/>
              <a:t>. Geothermal Direct Heat</a:t>
            </a:r>
          </a:p>
          <a:p>
            <a:pPr marL="0" indent="0">
              <a:buNone/>
            </a:pPr>
            <a:r>
              <a:rPr lang="en-US" sz="2600" dirty="0" smtClean="0"/>
              <a:t> 2. Biking			  7. </a:t>
            </a:r>
            <a:r>
              <a:rPr lang="en-US" sz="2600" dirty="0"/>
              <a:t>EWP/</a:t>
            </a:r>
            <a:r>
              <a:rPr lang="en-US" sz="2600" dirty="0" err="1"/>
              <a:t>Prefab</a:t>
            </a:r>
            <a:r>
              <a:rPr lang="en-US" sz="2600" baseline="30000" dirty="0" err="1"/>
              <a:t>n</a:t>
            </a:r>
            <a:r>
              <a:rPr lang="en-US" sz="2600" dirty="0"/>
              <a:t>/</a:t>
            </a:r>
            <a:r>
              <a:rPr lang="en-US" sz="2600" dirty="0" err="1"/>
              <a:t>Panelisation</a:t>
            </a:r>
            <a:endParaRPr lang="en-US" sz="2600" dirty="0"/>
          </a:p>
          <a:p>
            <a:pPr marL="0" indent="0">
              <a:buNone/>
            </a:pPr>
            <a:r>
              <a:rPr lang="en-US" sz="2600" dirty="0" smtClean="0"/>
              <a:t> 3. Golf course		  8. Freshwater </a:t>
            </a:r>
            <a:r>
              <a:rPr lang="en-US" sz="2600" dirty="0" err="1" smtClean="0"/>
              <a:t>CoE</a:t>
            </a:r>
            <a:endParaRPr lang="en-US" sz="2600" dirty="0" smtClean="0"/>
          </a:p>
          <a:p>
            <a:pPr marL="0" indent="0">
              <a:buNone/>
            </a:pPr>
            <a:r>
              <a:rPr lang="en-US" sz="2600" dirty="0"/>
              <a:t> </a:t>
            </a:r>
            <a:r>
              <a:rPr lang="en-US" sz="2600" dirty="0" smtClean="0"/>
              <a:t>4. Activated Carbon		  9. </a:t>
            </a:r>
            <a:r>
              <a:rPr lang="en-US" sz="2600" dirty="0"/>
              <a:t>Business Attraction</a:t>
            </a:r>
          </a:p>
          <a:p>
            <a:pPr marL="0" indent="0">
              <a:buNone/>
            </a:pPr>
            <a:r>
              <a:rPr lang="en-US" sz="2600" dirty="0" smtClean="0"/>
              <a:t> 5. Land Use Change		 10</a:t>
            </a:r>
            <a:r>
              <a:rPr lang="en-US" sz="2600" dirty="0"/>
              <a:t>. International Education </a:t>
            </a:r>
            <a:r>
              <a:rPr lang="en-US" sz="2600" dirty="0" smtClean="0"/>
              <a:t>	</a:t>
            </a:r>
          </a:p>
          <a:p>
            <a:pPr marL="0" indent="0">
              <a:buNone/>
            </a:pPr>
            <a:r>
              <a:rPr lang="en-US" sz="3100" dirty="0" smtClean="0"/>
              <a:t>		</a:t>
            </a:r>
            <a:endParaRPr lang="en-NZ" sz="3100" dirty="0" smtClean="0"/>
          </a:p>
          <a:p>
            <a:endParaRPr lang="en-NZ" dirty="0"/>
          </a:p>
        </p:txBody>
      </p:sp>
      <p:pic>
        <p:nvPicPr>
          <p:cNvPr id="4" name="Picture 3" descr="\\cabfile\profiles\fpauw\Application Data\Microsoft\Grow landscape 4c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260648"/>
            <a:ext cx="4464496" cy="115212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732694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NZ" dirty="0"/>
          </a:p>
        </p:txBody>
      </p:sp>
      <p:pic>
        <p:nvPicPr>
          <p:cNvPr id="4" name="Picture 3" descr="\\cabfile\profiles\fpauw\Application Data\Microsoft\Grow landscape 4c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260648"/>
            <a:ext cx="4464496" cy="1152128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extBox 4"/>
          <p:cNvSpPr txBox="1"/>
          <p:nvPr/>
        </p:nvSpPr>
        <p:spPr>
          <a:xfrm>
            <a:off x="395536" y="2276872"/>
            <a:ext cx="8352928" cy="3170099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254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US" sz="4000" dirty="0" smtClean="0"/>
          </a:p>
          <a:p>
            <a:pPr algn="ctr"/>
            <a:r>
              <a:rPr lang="en-US" sz="4000" dirty="0" smtClean="0"/>
              <a:t>Projects of Interest:</a:t>
            </a:r>
          </a:p>
          <a:p>
            <a:pPr algn="ctr"/>
            <a:endParaRPr lang="en-US" sz="4000" dirty="0"/>
          </a:p>
          <a:p>
            <a:pPr algn="ctr"/>
            <a:r>
              <a:rPr lang="en-US" sz="4000" b="1" dirty="0" smtClean="0"/>
              <a:t>Land Use Change Options</a:t>
            </a:r>
          </a:p>
          <a:p>
            <a:pPr algn="ctr"/>
            <a:endParaRPr lang="en-NZ" sz="4000" dirty="0"/>
          </a:p>
        </p:txBody>
      </p:sp>
    </p:spTree>
    <p:extLst>
      <p:ext uri="{BB962C8B-B14F-4D97-AF65-F5344CB8AC3E}">
        <p14:creationId xmlns:p14="http://schemas.microsoft.com/office/powerpoint/2010/main" val="36443683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N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1988840"/>
            <a:ext cx="2664296" cy="4781127"/>
          </a:xfrm>
        </p:spPr>
        <p:txBody>
          <a:bodyPr>
            <a:normAutofit/>
          </a:bodyPr>
          <a:lstStyle/>
          <a:p>
            <a:r>
              <a:rPr lang="en-US" sz="2600" dirty="0" smtClean="0"/>
              <a:t>Need to remove 270T of N from Lake Rotorua by 2032</a:t>
            </a:r>
          </a:p>
          <a:p>
            <a:r>
              <a:rPr lang="en-US" sz="2600" dirty="0" smtClean="0"/>
              <a:t>Grow Rotorua encouraging land use change options</a:t>
            </a:r>
            <a:endParaRPr lang="en-NZ" sz="2600" dirty="0"/>
          </a:p>
        </p:txBody>
      </p:sp>
      <p:pic>
        <p:nvPicPr>
          <p:cNvPr id="4" name="Picture 3" descr="\\cabfile\profiles\fpauw\Application Data\Microsoft\Grow landscape 4c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260648"/>
            <a:ext cx="4464496" cy="1152128"/>
          </a:xfrm>
          <a:prstGeom prst="rect">
            <a:avLst/>
          </a:prstGeom>
          <a:noFill/>
          <a:ln>
            <a:noFill/>
          </a:ln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832" y="1772816"/>
            <a:ext cx="5965927" cy="4608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229163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826</TotalTime>
  <Words>928</Words>
  <Application>Microsoft Office PowerPoint</Application>
  <PresentationFormat>On-screen Show (4:3)</PresentationFormat>
  <Paragraphs>166</Paragraphs>
  <Slides>30</Slides>
  <Notes>0</Notes>
  <HiddenSlides>10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1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Rotorua District Council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Francis Pauwels</dc:creator>
  <cp:lastModifiedBy>Francis Pauwels</cp:lastModifiedBy>
  <cp:revision>68</cp:revision>
  <cp:lastPrinted>2014-03-31T18:54:25Z</cp:lastPrinted>
  <dcterms:created xsi:type="dcterms:W3CDTF">2013-09-24T01:19:38Z</dcterms:created>
  <dcterms:modified xsi:type="dcterms:W3CDTF">2014-04-09T03:47:05Z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hecked by">
    <vt:lpwstr>32123</vt:lpwstr>
  </property>
  <property fmtid="{D5CDD505-2E9C-101B-9397-08002B2CF9AE}" pid="3" name="Objective-Id">
    <vt:lpwstr>A1843334</vt:lpwstr>
  </property>
  <property fmtid="{D5CDD505-2E9C-101B-9397-08002B2CF9AE}" pid="4" name="Objective-Title">
    <vt:lpwstr>Grow Rotorua Presentation</vt:lpwstr>
  </property>
  <property fmtid="{D5CDD505-2E9C-101B-9397-08002B2CF9AE}" pid="5" name="Objective-Comment">
    <vt:lpwstr/>
  </property>
  <property fmtid="{D5CDD505-2E9C-101B-9397-08002B2CF9AE}" pid="6" name="Objective-CreationStamp">
    <vt:filetime>2014-04-17T04:28:57Z</vt:filetime>
  </property>
  <property fmtid="{D5CDD505-2E9C-101B-9397-08002B2CF9AE}" pid="7" name="Objective-IsApproved">
    <vt:bool>false</vt:bool>
  </property>
  <property fmtid="{D5CDD505-2E9C-101B-9397-08002B2CF9AE}" pid="8" name="Objective-IsPublished">
    <vt:bool>false</vt:bool>
  </property>
  <property fmtid="{D5CDD505-2E9C-101B-9397-08002B2CF9AE}" pid="9" name="Objective-DatePublished">
    <vt:lpwstr/>
  </property>
  <property fmtid="{D5CDD505-2E9C-101B-9397-08002B2CF9AE}" pid="10" name="Objective-ModificationStamp">
    <vt:filetime>2014-04-17T04:28:58Z</vt:filetime>
  </property>
  <property fmtid="{D5CDD505-2E9C-101B-9397-08002B2CF9AE}" pid="11" name="Objective-Owner">
    <vt:lpwstr>Gloria Zamora</vt:lpwstr>
  </property>
  <property fmtid="{D5CDD505-2E9C-101B-9397-08002B2CF9AE}" pid="12" name="Objective-Path">
    <vt:lpwstr>EasyInfo Global Folder:'Virtual Filing Cabinet':Natural Resource Management:Inland Water Management:.Rotorua Lakes Protection and Restoration Programme:Rotorua Lakes Protection and Restoration Programme:. Lake Rotorua Catchment Stakeholder Advisory Group (StAG):. StAG Reports, Handouts &amp; Presentations:2014:10 April 2014:</vt:lpwstr>
  </property>
  <property fmtid="{D5CDD505-2E9C-101B-9397-08002B2CF9AE}" pid="13" name="Objective-Parent">
    <vt:lpwstr>10 April 2014</vt:lpwstr>
  </property>
  <property fmtid="{D5CDD505-2E9C-101B-9397-08002B2CF9AE}" pid="14" name="Objective-State">
    <vt:lpwstr>Being Drafted</vt:lpwstr>
  </property>
  <property fmtid="{D5CDD505-2E9C-101B-9397-08002B2CF9AE}" pid="15" name="Objective-Version">
    <vt:lpwstr>0.1</vt:lpwstr>
  </property>
  <property fmtid="{D5CDD505-2E9C-101B-9397-08002B2CF9AE}" pid="16" name="Objective-VersionNumber">
    <vt:r8>1</vt:r8>
  </property>
  <property fmtid="{D5CDD505-2E9C-101B-9397-08002B2CF9AE}" pid="17" name="Objective-VersionComment">
    <vt:lpwstr>First version</vt:lpwstr>
  </property>
  <property fmtid="{D5CDD505-2E9C-101B-9397-08002B2CF9AE}" pid="18" name="Objective-FileNumber">
    <vt:lpwstr>4.00842</vt:lpwstr>
  </property>
  <property fmtid="{D5CDD505-2E9C-101B-9397-08002B2CF9AE}" pid="19" name="Objective-Classification">
    <vt:lpwstr>[Inherited - Corporate Access]</vt:lpwstr>
  </property>
  <property fmtid="{D5CDD505-2E9C-101B-9397-08002B2CF9AE}" pid="20" name="Objective-Caveats">
    <vt:lpwstr/>
  </property>
  <property fmtid="{D5CDD505-2E9C-101B-9397-08002B2CF9AE}" pid="21" name="Objective-Operative Date [system]">
    <vt:lpwstr/>
  </property>
  <property fmtid="{D5CDD505-2E9C-101B-9397-08002B2CF9AE}" pid="22" name="Objective-Author [system]">
    <vt:lpwstr>Francis Pauwels</vt:lpwstr>
  </property>
  <property fmtid="{D5CDD505-2E9C-101B-9397-08002B2CF9AE}" pid="23" name="Objective-On Behalf Of [system]">
    <vt:lpwstr/>
  </property>
  <property fmtid="{D5CDD505-2E9C-101B-9397-08002B2CF9AE}" pid="24" name="Objective-GIS Location [system]">
    <vt:lpwstr/>
  </property>
</Properties>
</file>